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691" r:id="rId2"/>
  </p:sldMasterIdLst>
  <p:notesMasterIdLst>
    <p:notesMasterId r:id="rId11"/>
  </p:notesMasterIdLst>
  <p:handoutMasterIdLst>
    <p:handoutMasterId r:id="rId12"/>
  </p:handoutMasterIdLst>
  <p:sldIdLst>
    <p:sldId id="426" r:id="rId3"/>
    <p:sldId id="395" r:id="rId4"/>
    <p:sldId id="372" r:id="rId5"/>
    <p:sldId id="373" r:id="rId6"/>
    <p:sldId id="374" r:id="rId7"/>
    <p:sldId id="375" r:id="rId8"/>
    <p:sldId id="376" r:id="rId9"/>
    <p:sldId id="382" r:id="rId10"/>
  </p:sldIdLst>
  <p:sldSz cx="9144000" cy="6858000" type="screen4x3"/>
  <p:notesSz cx="6797675" cy="992663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ilóczki Erika" initials="HE" lastIdx="1" clrIdx="0">
    <p:extLst>
      <p:ext uri="{19B8F6BF-5375-455C-9EA6-DF929625EA0E}">
        <p15:presenceInfo xmlns:p15="http://schemas.microsoft.com/office/powerpoint/2012/main" userId="S-1-5-21-1019952561-2078092663-782984527-2462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A37"/>
    <a:srgbClr val="339966"/>
    <a:srgbClr val="339933"/>
    <a:srgbClr val="501C42"/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470" autoAdjust="0"/>
    <p:restoredTop sz="94364" autoAdjust="0"/>
  </p:normalViewPr>
  <p:slideViewPr>
    <p:cSldViewPr snapToGrid="0">
      <p:cViewPr varScale="1">
        <p:scale>
          <a:sx n="84" d="100"/>
          <a:sy n="84" d="100"/>
        </p:scale>
        <p:origin x="1315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commentAuthors" Target="commentAuthor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896759-83AC-4BEC-96D8-80FEEDE9C34C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153295-1A8F-49BB-9B4B-2DAF9A89CB2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019518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59316-7234-4357-A4F5-B7E27040058D}" type="datetimeFigureOut">
              <a:rPr lang="hu-HU" smtClean="0"/>
              <a:t>2020. 01. 16.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3811B7-7D28-41CA-B17F-D1CDE52EA6F1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327540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90954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3"/>
            <a:ext cx="3086100" cy="365125"/>
          </a:xfrm>
        </p:spPr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3"/>
            <a:ext cx="2057400" cy="365125"/>
          </a:xfrm>
        </p:spPr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030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03556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9EEB1-51C1-4021-A9D4-72C6002A9348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62245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6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60475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3442566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35572"/>
            <a:ext cx="3086100" cy="365125"/>
          </a:xfrm>
        </p:spPr>
        <p:txBody>
          <a:bodyPr/>
          <a:lstStyle/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35572"/>
            <a:ext cx="2057400" cy="365125"/>
          </a:xfrm>
        </p:spPr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35291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0557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34245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Cím, 1 nagy és 2 kisebb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quarter" idx="2"/>
          </p:nvPr>
        </p:nvSpPr>
        <p:spPr>
          <a:xfrm>
            <a:off x="4648200" y="1600203"/>
            <a:ext cx="4038600" cy="21859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Tartalom helye 4"/>
          <p:cNvSpPr>
            <a:spLocks noGrp="1"/>
          </p:cNvSpPr>
          <p:nvPr>
            <p:ph sz="quarter" idx="3"/>
          </p:nvPr>
        </p:nvSpPr>
        <p:spPr>
          <a:xfrm>
            <a:off x="4648200" y="3938589"/>
            <a:ext cx="4038600" cy="2187575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3313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9.xml"/><Relationship Id="rId4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9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81838E-6E4A-42FD-9ECA-0BDB2252717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62344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3442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3557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3557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DC2E12-D754-498F-B79C-75794A810E24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29798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</p:sldLayoutIdLst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7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NUL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3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elvi.hu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619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63746" y="1139125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hu-HU" b="1" dirty="0">
                <a:solidFill>
                  <a:srgbClr val="002060"/>
                </a:solidFill>
                <a:latin typeface="Calibri Light" panose="020F0302020204030204" pitchFamily="34" charset="0"/>
              </a:rPr>
              <a:t>Magyar állami ösztöndíj</a:t>
            </a:r>
          </a:p>
        </p:txBody>
      </p:sp>
      <p:pic>
        <p:nvPicPr>
          <p:cNvPr id="7" name="Ábra 12">
            <a:extLst>
              <a:ext uri="{FF2B5EF4-FFF2-40B4-BE49-F238E27FC236}">
                <a16:creationId xmlns:a16="http://schemas.microsoft.com/office/drawing/2014/main" id="{7B3291F7-E8FA-442B-8E0B-D84BE7506EE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3162587"/>
            <a:ext cx="9144000" cy="2046436"/>
          </a:xfrm>
          <a:prstGeom prst="rect">
            <a:avLst/>
          </a:prstGeom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1549" y="81620"/>
            <a:ext cx="1264393" cy="119549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12" y="162708"/>
            <a:ext cx="1610009" cy="6785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7866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95628" y="81663"/>
            <a:ext cx="7886700" cy="598971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Finanszírozási formák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4287" y="3099012"/>
            <a:ext cx="3413436" cy="2818710"/>
          </a:xfr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indent="0" algn="ctr">
              <a:buNone/>
            </a:pPr>
            <a:endParaRPr lang="hu-HU" sz="1100" b="1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jelentkezés &gt;felvétel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jogosultsági feltételek (pl. állampolgárság)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támogatási idő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feltételek elfogadása beiratkozáskor (nyilatkozat</a:t>
            </a:r>
            <a:r>
              <a:rPr lang="hu-HU" sz="2400" dirty="0" smtClean="0">
                <a:solidFill>
                  <a:schemeClr val="dk1"/>
                </a:solidFill>
                <a:latin typeface="+mj-lt"/>
                <a:cs typeface="Arial" panose="020B0604020202020204" pitchFamily="34" charset="0"/>
              </a:rPr>
              <a:t>)</a:t>
            </a:r>
            <a:endParaRPr lang="hu-HU" sz="2400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  <a:p>
            <a:pPr marL="0" indent="0" algn="ctr">
              <a:buNone/>
            </a:pPr>
            <a:endParaRPr lang="hu-HU" sz="1100" b="1" dirty="0">
              <a:solidFill>
                <a:schemeClr val="dk1"/>
              </a:solidFill>
              <a:latin typeface="+mj-lt"/>
              <a:cs typeface="Arial" panose="020B0604020202020204" pitchFamily="34" charset="0"/>
            </a:endParaRPr>
          </a:p>
        </p:txBody>
      </p:sp>
      <p:sp>
        <p:nvSpPr>
          <p:cNvPr id="6" name="Tartalom helye 2"/>
          <p:cNvSpPr txBox="1">
            <a:spLocks/>
          </p:cNvSpPr>
          <p:nvPr/>
        </p:nvSpPr>
        <p:spPr>
          <a:xfrm>
            <a:off x="5810663" y="3099011"/>
            <a:ext cx="3195313" cy="281871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endParaRPr lang="hu-HU" sz="1100" b="1" dirty="0"/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jelentkezés &gt;felvétel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képzési szerződés kötése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hu-HU" sz="2400" dirty="0"/>
              <a:t>első féléves önköltség befizetése a beiratkozás </a:t>
            </a:r>
            <a:r>
              <a:rPr lang="hu-HU" sz="2400" dirty="0" smtClean="0"/>
              <a:t>feltétele</a:t>
            </a:r>
            <a:endParaRPr lang="hu-HU" sz="2400" dirty="0"/>
          </a:p>
          <a:p>
            <a:pPr>
              <a:buFontTx/>
              <a:buChar char="-"/>
            </a:pPr>
            <a:endParaRPr lang="hu-HU" sz="2400" dirty="0"/>
          </a:p>
        </p:txBody>
      </p:sp>
      <p:sp>
        <p:nvSpPr>
          <p:cNvPr id="8" name="Balra-jobbra nyíl 7"/>
          <p:cNvSpPr/>
          <p:nvPr/>
        </p:nvSpPr>
        <p:spPr>
          <a:xfrm>
            <a:off x="3872738" y="3335915"/>
            <a:ext cx="1769165" cy="437323"/>
          </a:xfrm>
          <a:prstGeom prst="leftRightArrow">
            <a:avLst/>
          </a:prstGeom>
          <a:gradFill flip="none" rotWithShape="1">
            <a:gsLst>
              <a:gs pos="0">
                <a:schemeClr val="accent6">
                  <a:lumMod val="67000"/>
                </a:schemeClr>
              </a:gs>
              <a:gs pos="48000">
                <a:schemeClr val="accent6">
                  <a:lumMod val="97000"/>
                  <a:lumOff val="3000"/>
                </a:schemeClr>
              </a:gs>
              <a:gs pos="100000">
                <a:schemeClr val="accent6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9" name="Szövegdoboz 8"/>
          <p:cNvSpPr txBox="1"/>
          <p:nvPr/>
        </p:nvSpPr>
        <p:spPr>
          <a:xfrm>
            <a:off x="3853281" y="3002628"/>
            <a:ext cx="17691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hu-HU" sz="2400" dirty="0"/>
              <a:t>átsorolás</a:t>
            </a:r>
          </a:p>
        </p:txBody>
      </p:sp>
      <p:sp>
        <p:nvSpPr>
          <p:cNvPr id="10" name="Szövegdoboz 9"/>
          <p:cNvSpPr txBox="1"/>
          <p:nvPr/>
        </p:nvSpPr>
        <p:spPr>
          <a:xfrm>
            <a:off x="3949144" y="3773238"/>
            <a:ext cx="1616351" cy="2123658"/>
          </a:xfrm>
          <a:prstGeom prst="rect">
            <a:avLst/>
          </a:prstGeom>
          <a:solidFill>
            <a:schemeClr val="accent6">
              <a:lumMod val="50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hu-HU" sz="2200" dirty="0"/>
              <a:t>Tanév végén: </a:t>
            </a:r>
            <a:r>
              <a:rPr lang="hu-HU" sz="2200" dirty="0" smtClean="0"/>
              <a:t>kredit-teljesítés, </a:t>
            </a:r>
            <a:r>
              <a:rPr lang="hu-HU" sz="2200" dirty="0"/>
              <a:t>tanulmányi eredmény</a:t>
            </a:r>
          </a:p>
        </p:txBody>
      </p:sp>
      <p:pic>
        <p:nvPicPr>
          <p:cNvPr id="11" name="Kép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651" y="1301944"/>
            <a:ext cx="3042095" cy="1281657"/>
          </a:xfrm>
          <a:prstGeom prst="rect">
            <a:avLst/>
          </a:prstGeom>
        </p:spPr>
      </p:pic>
      <p:sp>
        <p:nvSpPr>
          <p:cNvPr id="12" name="Szövegdoboz 11"/>
          <p:cNvSpPr txBox="1"/>
          <p:nvPr/>
        </p:nvSpPr>
        <p:spPr>
          <a:xfrm>
            <a:off x="469157" y="2450679"/>
            <a:ext cx="3384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magyar állami ösztöndíjas</a:t>
            </a:r>
          </a:p>
        </p:txBody>
      </p:sp>
      <p:pic>
        <p:nvPicPr>
          <p:cNvPr id="13" name="Kép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6644" y="1034491"/>
            <a:ext cx="1481328" cy="1549101"/>
          </a:xfrm>
          <a:prstGeom prst="rect">
            <a:avLst/>
          </a:prstGeom>
        </p:spPr>
      </p:pic>
      <p:sp>
        <p:nvSpPr>
          <p:cNvPr id="14" name="Szövegdoboz 13"/>
          <p:cNvSpPr txBox="1"/>
          <p:nvPr/>
        </p:nvSpPr>
        <p:spPr>
          <a:xfrm>
            <a:off x="6646644" y="2450679"/>
            <a:ext cx="17499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sz="2400" dirty="0"/>
              <a:t>önköltséges</a:t>
            </a:r>
          </a:p>
        </p:txBody>
      </p:sp>
      <p:sp>
        <p:nvSpPr>
          <p:cNvPr id="4" name="Téglalap 3"/>
          <p:cNvSpPr/>
          <p:nvPr/>
        </p:nvSpPr>
        <p:spPr>
          <a:xfrm>
            <a:off x="1261625" y="521840"/>
            <a:ext cx="655470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 smtClean="0"/>
              <a:t>A felsőoktatási </a:t>
            </a:r>
            <a:r>
              <a:rPr lang="hu-HU" dirty="0"/>
              <a:t>intézménynek </a:t>
            </a:r>
            <a:r>
              <a:rPr lang="hu-HU" dirty="0" smtClean="0"/>
              <a:t>a képzés </a:t>
            </a:r>
            <a:r>
              <a:rPr lang="hu-HU" dirty="0"/>
              <a:t>költségeit </a:t>
            </a:r>
            <a:r>
              <a:rPr lang="hu-HU" dirty="0" smtClean="0"/>
              <a:t>vagy </a:t>
            </a:r>
            <a:endParaRPr lang="hu-HU" dirty="0"/>
          </a:p>
          <a:p>
            <a:pPr algn="ctr"/>
            <a:r>
              <a:rPr lang="hu-HU" dirty="0"/>
              <a:t>az állam vagy a hallgató téríti meg.</a:t>
            </a:r>
          </a:p>
        </p:txBody>
      </p:sp>
      <p:sp>
        <p:nvSpPr>
          <p:cNvPr id="5" name="Lefelé nyíl 4"/>
          <p:cNvSpPr/>
          <p:nvPr/>
        </p:nvSpPr>
        <p:spPr>
          <a:xfrm rot="697762">
            <a:off x="3190743" y="1181636"/>
            <a:ext cx="326938" cy="580697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5" name="Lefelé nyíl 14"/>
          <p:cNvSpPr/>
          <p:nvPr/>
        </p:nvSpPr>
        <p:spPr>
          <a:xfrm rot="17767783">
            <a:off x="5458977" y="973495"/>
            <a:ext cx="326938" cy="1018651"/>
          </a:xfrm>
          <a:prstGeom prst="down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49235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1" y="365132"/>
            <a:ext cx="7886700" cy="698361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A támogatási idő (ösztöndíjas időszak)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221992" y="1816882"/>
            <a:ext cx="6611112" cy="4351339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hu-HU" b="1" dirty="0" smtClean="0"/>
              <a:t>12 félév</a:t>
            </a:r>
            <a:r>
              <a:rPr lang="hu-HU" dirty="0" smtClean="0"/>
              <a:t>, speciális esetekben (pl. orvosképzés) hosszabb,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ugyanazon </a:t>
            </a:r>
            <a:r>
              <a:rPr lang="hu-HU" dirty="0"/>
              <a:t>képzésben </a:t>
            </a:r>
            <a:r>
              <a:rPr lang="hu-HU" dirty="0" smtClean="0"/>
              <a:t>csak </a:t>
            </a:r>
            <a:r>
              <a:rPr lang="hu-HU" b="1" dirty="0" smtClean="0"/>
              <a:t>képzési </a:t>
            </a:r>
            <a:r>
              <a:rPr lang="hu-HU" b="1" dirty="0"/>
              <a:t>idő + 2 félév lehet </a:t>
            </a:r>
            <a:r>
              <a:rPr lang="hu-HU" dirty="0"/>
              <a:t>állami </a:t>
            </a:r>
            <a:r>
              <a:rPr lang="hu-HU" dirty="0" smtClean="0"/>
              <a:t>ösztöndíjas,</a:t>
            </a:r>
            <a:endParaRPr lang="hu-HU" dirty="0"/>
          </a:p>
          <a:p>
            <a:pPr>
              <a:buFontTx/>
              <a:buChar char="-"/>
            </a:pPr>
            <a:r>
              <a:rPr lang="hu-HU" b="1" dirty="0"/>
              <a:t>párhuzamos képzés</a:t>
            </a:r>
            <a:r>
              <a:rPr lang="hu-HU" dirty="0"/>
              <a:t>(</a:t>
            </a:r>
            <a:r>
              <a:rPr lang="hu-HU" dirty="0" err="1"/>
              <a:t>ek</a:t>
            </a:r>
            <a:r>
              <a:rPr lang="hu-HU" dirty="0"/>
              <a:t>) is </a:t>
            </a:r>
            <a:r>
              <a:rPr lang="hu-HU" dirty="0" smtClean="0"/>
              <a:t>folytathatók ösztöndíjas formában,</a:t>
            </a:r>
            <a:endParaRPr lang="hu-HU" dirty="0"/>
          </a:p>
          <a:p>
            <a:pPr>
              <a:buFontTx/>
              <a:buChar char="-"/>
            </a:pPr>
            <a:r>
              <a:rPr lang="hu-HU" dirty="0" smtClean="0"/>
              <a:t>végzést követően a fennmaradó </a:t>
            </a:r>
            <a:r>
              <a:rPr lang="hu-HU" dirty="0"/>
              <a:t>támogatási időt </a:t>
            </a:r>
            <a:r>
              <a:rPr lang="hu-HU" b="1" dirty="0"/>
              <a:t>fel lehet használni </a:t>
            </a:r>
            <a:r>
              <a:rPr lang="hu-HU" dirty="0"/>
              <a:t>bármely képzési </a:t>
            </a:r>
            <a:r>
              <a:rPr lang="hu-HU" dirty="0" smtClean="0"/>
              <a:t>szinten.</a:t>
            </a:r>
            <a:endParaRPr lang="hu-HU" dirty="0"/>
          </a:p>
        </p:txBody>
      </p:sp>
      <p:pic>
        <p:nvPicPr>
          <p:cNvPr id="2050" name="Picture 2" descr="Kapcsolódó kép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22" y="2377445"/>
            <a:ext cx="1566927" cy="2299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0528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1808" y="2859176"/>
            <a:ext cx="8021755" cy="276907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3513" y="2198080"/>
            <a:ext cx="1529293" cy="1548469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9082" y="2490244"/>
            <a:ext cx="1856969" cy="8068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2129" y="2089457"/>
            <a:ext cx="1588528" cy="160844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8195" y="2186433"/>
            <a:ext cx="1168303" cy="14388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7" name="Kép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05246" y="2146868"/>
            <a:ext cx="1529293" cy="1548469"/>
          </a:xfrm>
          <a:prstGeom prst="rect">
            <a:avLst/>
          </a:prstGeom>
        </p:spPr>
      </p:pic>
      <p:pic>
        <p:nvPicPr>
          <p:cNvPr id="18" name="Kép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36718" y="968831"/>
            <a:ext cx="1428751" cy="1759960"/>
          </a:xfrm>
          <a:prstGeom prst="rect">
            <a:avLst/>
          </a:prstGeom>
        </p:spPr>
      </p:pic>
      <p:pic>
        <p:nvPicPr>
          <p:cNvPr id="19" name="Kép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32894" y="2429704"/>
            <a:ext cx="1273995" cy="98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" name="Cím 1"/>
          <p:cNvSpPr>
            <a:spLocks noGrp="1"/>
          </p:cNvSpPr>
          <p:nvPr>
            <p:ph type="title"/>
          </p:nvPr>
        </p:nvSpPr>
        <p:spPr>
          <a:xfrm>
            <a:off x="628651" y="365130"/>
            <a:ext cx="7886700" cy="421259"/>
          </a:xfrm>
        </p:spPr>
        <p:txBody>
          <a:bodyPr>
            <a:normAutofit fontScale="90000"/>
          </a:bodyPr>
          <a:lstStyle/>
          <a:p>
            <a:pPr algn="ctr"/>
            <a:r>
              <a:rPr lang="hu-HU" sz="32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Kötelezettségek</a:t>
            </a:r>
          </a:p>
        </p:txBody>
      </p:sp>
      <p:sp>
        <p:nvSpPr>
          <p:cNvPr id="21" name="Téglalap 20"/>
          <p:cNvSpPr/>
          <p:nvPr/>
        </p:nvSpPr>
        <p:spPr>
          <a:xfrm>
            <a:off x="248363" y="1257707"/>
            <a:ext cx="574984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hu-HU" sz="2400" dirty="0">
                <a:ea typeface="Times New Roman" panose="02020603050405020304" pitchFamily="18" charset="0"/>
                <a:cs typeface="Times New Roman" panose="02020603050405020304" pitchFamily="18" charset="0"/>
              </a:rPr>
              <a:t>A magyar állami ösztöndíjas hallgató köteles:</a:t>
            </a:r>
            <a:endParaRPr lang="hu-HU" sz="2400" dirty="0">
              <a:ea typeface="Times New Roman" panose="02020603050405020304" pitchFamily="18" charset="0"/>
            </a:endParaRPr>
          </a:p>
        </p:txBody>
      </p:sp>
      <p:sp>
        <p:nvSpPr>
          <p:cNvPr id="22" name="Téglalap 21"/>
          <p:cNvSpPr/>
          <p:nvPr/>
        </p:nvSpPr>
        <p:spPr>
          <a:xfrm>
            <a:off x="125355" y="3849361"/>
            <a:ext cx="366442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07" indent="-265107">
              <a:spcBef>
                <a:spcPts val="600"/>
              </a:spcBef>
              <a:spcAft>
                <a:spcPts val="600"/>
              </a:spcAft>
              <a:buFont typeface="+mj-lt"/>
              <a:buAutoNum type="arabicPeriod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az adott képzésen legfeljebb a képzési és kimeneti követelményekben meghatározott képzési idő másfélszeresén belül megszerezni az oklevelet</a:t>
            </a:r>
            <a:r>
              <a:rPr lang="hu-HU" sz="2000" dirty="0"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hu-HU" sz="2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</a:t>
            </a:r>
            <a:endParaRPr lang="hu-HU" sz="2000" dirty="0">
              <a:solidFill>
                <a:srgbClr val="C0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Téglalap 22"/>
          <p:cNvSpPr/>
          <p:nvPr/>
        </p:nvSpPr>
        <p:spPr>
          <a:xfrm>
            <a:off x="4100340" y="5058605"/>
            <a:ext cx="724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sz="4000" b="1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ÉS</a:t>
            </a:r>
            <a:r>
              <a:rPr lang="hu-HU" dirty="0">
                <a:solidFill>
                  <a:srgbClr val="C00000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hu-HU" dirty="0"/>
          </a:p>
        </p:txBody>
      </p:sp>
      <p:sp>
        <p:nvSpPr>
          <p:cNvPr id="24" name="Téglalap 23"/>
          <p:cNvSpPr/>
          <p:nvPr/>
        </p:nvSpPr>
        <p:spPr>
          <a:xfrm>
            <a:off x="4991340" y="3817459"/>
            <a:ext cx="4109277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07" indent="-265107">
              <a:spcAft>
                <a:spcPts val="600"/>
              </a:spcAft>
              <a:buFont typeface="+mj-lt"/>
              <a:buAutoNum type="arabicPeriod" startAt="2"/>
            </a:pPr>
            <a:r>
              <a:rPr lang="hu-HU" sz="2200" dirty="0">
                <a:ea typeface="Calibri" panose="020F0502020204030204" pitchFamily="34" charset="0"/>
                <a:cs typeface="Times New Roman" panose="02020603050405020304" pitchFamily="18" charset="0"/>
              </a:rPr>
              <a:t>az oklevél megszerzését követő 20 éven belül a magyar állami ösztöndíjjal folytatott tanulmányok idejével megegyező időtartamban hazai munkaviszonyt fenntartani. </a:t>
            </a:r>
          </a:p>
        </p:txBody>
      </p:sp>
      <p:cxnSp>
        <p:nvCxnSpPr>
          <p:cNvPr id="25" name="Egyenes összekötő nyíllal 24"/>
          <p:cNvCxnSpPr/>
          <p:nvPr/>
        </p:nvCxnSpPr>
        <p:spPr>
          <a:xfrm flipH="1">
            <a:off x="3433756" y="3432622"/>
            <a:ext cx="1871490" cy="1477706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Egyenes összekötő nyíllal 28"/>
          <p:cNvCxnSpPr/>
          <p:nvPr/>
        </p:nvCxnSpPr>
        <p:spPr>
          <a:xfrm>
            <a:off x="7878984" y="3136083"/>
            <a:ext cx="20502" cy="772803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8642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29259" y="176288"/>
            <a:ext cx="7886700" cy="519457"/>
          </a:xfrm>
        </p:spPr>
        <p:txBody>
          <a:bodyPr>
            <a:normAutofit/>
          </a:bodyPr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Pár fontosabb jellemző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210092" y="2359351"/>
            <a:ext cx="4181889" cy="3301412"/>
          </a:xfr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u-HU" sz="2200" b="1" dirty="0"/>
              <a:t>1. Oklevélszerzési kötelezettség</a:t>
            </a:r>
          </a:p>
          <a:p>
            <a:r>
              <a:rPr lang="hu-HU" sz="2200" dirty="0"/>
              <a:t>A passzív („halasztott”) félévek kitolják a határidőt.</a:t>
            </a:r>
          </a:p>
          <a:p>
            <a:r>
              <a:rPr lang="hu-HU" sz="2200" dirty="0"/>
              <a:t>Fogyatékosság okán regisztrált kedvezményes félévek kitolják a határidőt.</a:t>
            </a:r>
          </a:p>
          <a:p>
            <a:r>
              <a:rPr lang="hu-HU" sz="2200" dirty="0"/>
              <a:t>A határidő kérelemre meghosszabbítható nyelvvizsga megszerzésére irányuló nyelvi vagy külföldi tanulmányok igazolása esetén.</a:t>
            </a:r>
          </a:p>
        </p:txBody>
      </p:sp>
      <p:sp>
        <p:nvSpPr>
          <p:cNvPr id="4" name="Tartalom helye 2"/>
          <p:cNvSpPr txBox="1">
            <a:spLocks/>
          </p:cNvSpPr>
          <p:nvPr/>
        </p:nvSpPr>
        <p:spPr>
          <a:xfrm>
            <a:off x="4602361" y="2359352"/>
            <a:ext cx="4357609" cy="3659065"/>
          </a:xfrm>
          <a:prstGeom prst="rect">
            <a:avLst/>
          </a:prstGeom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j-lt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hu-HU" sz="2000" b="1" dirty="0">
                <a:solidFill>
                  <a:schemeClr val="dk1"/>
                </a:solidFill>
                <a:latin typeface="+mn-lt"/>
                <a:cs typeface="+mn-cs"/>
              </a:rPr>
              <a:t>2. Munkavállalási kötelezettség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Az aktív ösztöndíjas tanulmányok idejét kell „ledolgozni” – a passzív és önköltséges féléveket nem.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Ideje napokban értendő: minden aktív ösztöndíjas félév után 150 nap teljesítendő.</a:t>
            </a:r>
          </a:p>
          <a:p>
            <a:r>
              <a:rPr lang="hu-HU" sz="2000" dirty="0">
                <a:solidFill>
                  <a:schemeClr val="dk1"/>
                </a:solidFill>
                <a:latin typeface="+mn-lt"/>
                <a:cs typeface="+mn-cs"/>
              </a:rPr>
              <a:t>A hazai biztosítottként eltöltött munkanapok elfogadhatók – nincs további megkötés a munkaviszony jellegére.</a:t>
            </a: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9262" y="1446666"/>
            <a:ext cx="8021755" cy="27690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3614" y="810887"/>
            <a:ext cx="1529293" cy="1548469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1262" y="1093719"/>
            <a:ext cx="1273995" cy="9827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01110" y="599391"/>
            <a:ext cx="1428751" cy="1759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05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559548"/>
          </a:xfrm>
        </p:spPr>
        <p:txBody>
          <a:bodyPr/>
          <a:lstStyle/>
          <a:p>
            <a:pPr algn="ctr"/>
            <a:r>
              <a:rPr lang="hu-HU" sz="2900" b="1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Példák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28654" y="1209403"/>
            <a:ext cx="8309867" cy="50886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/>
              <a:t>Mérnök </a:t>
            </a:r>
            <a:r>
              <a:rPr lang="hu-HU" dirty="0" smtClean="0"/>
              <a:t>(alapképzés): képzési </a:t>
            </a:r>
            <a:r>
              <a:rPr lang="hu-HU" dirty="0"/>
              <a:t>idő = 7 félév, </a:t>
            </a:r>
          </a:p>
          <a:p>
            <a:pPr lvl="1"/>
            <a:r>
              <a:rPr lang="hu-HU" dirty="0" smtClean="0"/>
              <a:t>Oklevélszerzési határ </a:t>
            </a:r>
            <a:r>
              <a:rPr lang="hu-HU" dirty="0"/>
              <a:t>= 11 félév, </a:t>
            </a:r>
            <a:endParaRPr lang="hu-HU" dirty="0" smtClean="0"/>
          </a:p>
          <a:p>
            <a:pPr marL="457189" lvl="1" indent="0">
              <a:buNone/>
            </a:pPr>
            <a:endParaRPr lang="hu-HU" dirty="0"/>
          </a:p>
          <a:p>
            <a:pPr lvl="1"/>
            <a:r>
              <a:rPr lang="hu-HU" dirty="0" smtClean="0"/>
              <a:t>ha az ösztöndíjas tanulmányi </a:t>
            </a:r>
            <a:r>
              <a:rPr lang="hu-HU" dirty="0"/>
              <a:t>idő = </a:t>
            </a:r>
            <a:r>
              <a:rPr lang="hu-HU" dirty="0" smtClean="0"/>
              <a:t>8 félév, </a:t>
            </a:r>
            <a:r>
              <a:rPr lang="hu-HU" dirty="0"/>
              <a:t>akkor hazai munkavégzés = </a:t>
            </a:r>
            <a:r>
              <a:rPr lang="hu-HU" dirty="0" smtClean="0"/>
              <a:t>8 félév</a:t>
            </a:r>
          </a:p>
          <a:p>
            <a:pPr lvl="1"/>
            <a:r>
              <a:rPr lang="hu-HU" dirty="0" smtClean="0"/>
              <a:t>ha az ösztöndíjas tanulmányi idő = 4 félév (átsorolás miatt), akkor hazai munkavégzés = 4 félév</a:t>
            </a:r>
          </a:p>
          <a:p>
            <a:pPr marL="457189" lvl="1" indent="0">
              <a:buNone/>
            </a:pPr>
            <a:endParaRPr lang="hu-HU" dirty="0"/>
          </a:p>
          <a:p>
            <a:pPr marL="0" indent="0">
              <a:buNone/>
            </a:pPr>
            <a:r>
              <a:rPr lang="hu-HU" dirty="0" smtClean="0"/>
              <a:t>Orvosképzés (osztatlan képzés): képzési </a:t>
            </a:r>
            <a:r>
              <a:rPr lang="hu-HU" dirty="0"/>
              <a:t>idő = </a:t>
            </a:r>
            <a:r>
              <a:rPr lang="hu-HU" dirty="0" smtClean="0"/>
              <a:t>12 félév</a:t>
            </a:r>
            <a:r>
              <a:rPr lang="hu-HU" dirty="0"/>
              <a:t>, </a:t>
            </a:r>
          </a:p>
          <a:p>
            <a:pPr lvl="1"/>
            <a:r>
              <a:rPr lang="hu-HU" dirty="0"/>
              <a:t>oklevélszerzési határ </a:t>
            </a:r>
            <a:r>
              <a:rPr lang="hu-HU" dirty="0" smtClean="0"/>
              <a:t>= 18 félév</a:t>
            </a:r>
            <a:r>
              <a:rPr lang="hu-HU" dirty="0"/>
              <a:t>, </a:t>
            </a:r>
            <a:endParaRPr lang="hu-HU" dirty="0" smtClean="0"/>
          </a:p>
          <a:p>
            <a:pPr marL="457189" lvl="1" indent="0">
              <a:buNone/>
            </a:pPr>
            <a:endParaRPr lang="hu-HU" dirty="0"/>
          </a:p>
          <a:p>
            <a:pPr lvl="1"/>
            <a:r>
              <a:rPr lang="hu-HU" dirty="0"/>
              <a:t>h</a:t>
            </a:r>
            <a:r>
              <a:rPr lang="hu-HU" dirty="0" smtClean="0"/>
              <a:t>a az ösztöndíjas </a:t>
            </a:r>
            <a:r>
              <a:rPr lang="hu-HU" dirty="0"/>
              <a:t>tanulmányi idő = </a:t>
            </a:r>
            <a:r>
              <a:rPr lang="hu-HU" dirty="0" smtClean="0"/>
              <a:t>14 félév</a:t>
            </a:r>
            <a:r>
              <a:rPr lang="hu-HU" dirty="0"/>
              <a:t>, </a:t>
            </a:r>
            <a:r>
              <a:rPr lang="hu-HU" dirty="0" smtClean="0"/>
              <a:t>akkor hazai </a:t>
            </a:r>
            <a:r>
              <a:rPr lang="hu-HU" dirty="0"/>
              <a:t>munkavégzés = </a:t>
            </a:r>
            <a:r>
              <a:rPr lang="hu-HU" dirty="0" smtClean="0"/>
              <a:t>14 félév</a:t>
            </a:r>
            <a:endParaRPr lang="hu-HU" dirty="0"/>
          </a:p>
          <a:p>
            <a:pPr marL="457189" lvl="1" indent="0">
              <a:buNone/>
            </a:pP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-2292814" y="3449775"/>
            <a:ext cx="5542187" cy="253073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141" y="1586095"/>
            <a:ext cx="690119" cy="69877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2541" y="1659727"/>
            <a:ext cx="714919" cy="55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41" y="4363902"/>
            <a:ext cx="690119" cy="698772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Marker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3404" y="2474069"/>
            <a:ext cx="766705" cy="944441"/>
          </a:xfrm>
          <a:prstGeom prst="rect">
            <a:avLst/>
          </a:prstGeom>
        </p:spPr>
      </p:pic>
      <p:pic>
        <p:nvPicPr>
          <p:cNvPr id="9" name="Kép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41" y="4403601"/>
            <a:ext cx="714919" cy="5515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Kép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2541" y="5068625"/>
            <a:ext cx="707552" cy="87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31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ím 1"/>
          <p:cNvSpPr>
            <a:spLocks noGrp="1"/>
          </p:cNvSpPr>
          <p:nvPr>
            <p:ph type="ctrTitle"/>
          </p:nvPr>
        </p:nvSpPr>
        <p:spPr>
          <a:xfrm>
            <a:off x="522993" y="306951"/>
            <a:ext cx="7778928" cy="1841891"/>
          </a:xfrm>
        </p:spPr>
        <p:txBody>
          <a:bodyPr>
            <a:normAutofit/>
          </a:bodyPr>
          <a:lstStyle/>
          <a:p>
            <a:pPr lvl="1" algn="ctr">
              <a:defRPr/>
            </a:pPr>
            <a:r>
              <a:rPr lang="hu-HU" sz="5400" b="1" kern="1200" dirty="0">
                <a:solidFill>
                  <a:srgbClr val="002060"/>
                </a:solidFill>
                <a:latin typeface="Calibri Light" panose="020F0302020204030204" pitchFamily="34" charset="0"/>
                <a:ea typeface="+mn-ea"/>
                <a:cs typeface="+mn-cs"/>
              </a:rPr>
              <a:t>Sikeres felvételit és tanulmányokat kívánunk!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6804162" y="4291521"/>
            <a:ext cx="2164466" cy="711319"/>
          </a:xfrm>
        </p:spPr>
        <p:txBody>
          <a:bodyPr rtlCol="0"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endParaRPr lang="hu-HU" sz="1500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defRPr/>
            </a:pPr>
            <a:r>
              <a:rPr lang="hu-HU" sz="7400" b="1" dirty="0">
                <a:solidFill>
                  <a:srgbClr val="333333"/>
                </a:solidFill>
              </a:rPr>
              <a:t>Oktatási Hivatal</a:t>
            </a: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  <a:hlinkClick r:id="rId2"/>
              </a:rPr>
              <a:t>www.felvi.hu</a:t>
            </a:r>
            <a:endParaRPr lang="hu-HU" sz="7400" b="1" dirty="0">
              <a:solidFill>
                <a:srgbClr val="FF6600"/>
              </a:solidFill>
            </a:endParaRPr>
          </a:p>
          <a:p>
            <a:pPr>
              <a:defRPr/>
            </a:pPr>
            <a:r>
              <a:rPr lang="hu-HU" sz="7400" b="1" dirty="0">
                <a:solidFill>
                  <a:srgbClr val="FF6600"/>
                </a:solidFill>
              </a:rPr>
              <a:t>info@felvi.hu</a:t>
            </a:r>
          </a:p>
        </p:txBody>
      </p:sp>
      <p:pic>
        <p:nvPicPr>
          <p:cNvPr id="4" name="Picture 6" descr="Évaluer l'absentéisme pour entreprendre une politique de préven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473" y="2715904"/>
            <a:ext cx="6464069" cy="315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79549" y="2257728"/>
            <a:ext cx="1813693" cy="16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513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_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2.xml><?xml version="1.0" encoding="utf-8"?>
<a:theme xmlns:a="http://schemas.openxmlformats.org/drawingml/2006/main" name="Office-téma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mutató1" id="{7EB1195B-A42F-4CE7-A081-F66A44AB2EB8}" vid="{8B0CA462-D3B7-48CA-AC62-6B2B6AD2B65D}"/>
    </a:ext>
  </a:extLst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5139</TotalTime>
  <Words>342</Words>
  <Application>Microsoft Office PowerPoint</Application>
  <PresentationFormat>Diavetítés a képernyőre (4:3 oldalarány)</PresentationFormat>
  <Paragraphs>53</Paragraphs>
  <Slides>8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5</vt:i4>
      </vt:variant>
      <vt:variant>
        <vt:lpstr>Téma</vt:lpstr>
      </vt:variant>
      <vt:variant>
        <vt:i4>2</vt:i4>
      </vt:variant>
      <vt:variant>
        <vt:lpstr>Diacímek</vt:lpstr>
      </vt:variant>
      <vt:variant>
        <vt:i4>8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Wingdings</vt:lpstr>
      <vt:lpstr>2_Office-téma</vt:lpstr>
      <vt:lpstr>Office-téma</vt:lpstr>
      <vt:lpstr>PowerPoint-bemutató</vt:lpstr>
      <vt:lpstr>Magyar állami ösztöndíj</vt:lpstr>
      <vt:lpstr>Finanszírozási formák</vt:lpstr>
      <vt:lpstr>A támogatási idő (ösztöndíjas időszak)</vt:lpstr>
      <vt:lpstr>Kötelezettségek</vt:lpstr>
      <vt:lpstr>Pár fontosabb jellemző</vt:lpstr>
      <vt:lpstr>Példák</vt:lpstr>
      <vt:lpstr>Sikeres felvételit és tanulmányokat kívánunk!</vt:lpstr>
    </vt:vector>
  </TitlesOfParts>
  <Company>Oktatási Hivatal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PowerPoint-bemutató</dc:title>
  <dc:creator>Pethő Judit</dc:creator>
  <cp:lastModifiedBy>tanar</cp:lastModifiedBy>
  <cp:revision>419</cp:revision>
  <cp:lastPrinted>2019-01-09T15:07:03Z</cp:lastPrinted>
  <dcterms:created xsi:type="dcterms:W3CDTF">2018-09-26T08:08:32Z</dcterms:created>
  <dcterms:modified xsi:type="dcterms:W3CDTF">2020-01-16T21:04:40Z</dcterms:modified>
</cp:coreProperties>
</file>